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292" r:id="rId5"/>
    <p:sldId id="315" r:id="rId6"/>
    <p:sldId id="312" r:id="rId7"/>
    <p:sldId id="316" r:id="rId8"/>
    <p:sldId id="317" r:id="rId9"/>
    <p:sldId id="314" r:id="rId10"/>
    <p:sldId id="319" r:id="rId11"/>
    <p:sldId id="320" r:id="rId12"/>
    <p:sldId id="322" r:id="rId13"/>
    <p:sldId id="324" r:id="rId14"/>
    <p:sldId id="323" r:id="rId15"/>
    <p:sldId id="326" r:id="rId16"/>
    <p:sldId id="327" r:id="rId17"/>
    <p:sldId id="325" r:id="rId18"/>
    <p:sldId id="321" r:id="rId19"/>
    <p:sldId id="328" r:id="rId20"/>
    <p:sldId id="293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B11"/>
    <a:srgbClr val="EEB83A"/>
    <a:srgbClr val="FFD2D3"/>
    <a:srgbClr val="F7CEBC"/>
    <a:srgbClr val="F8FBFE"/>
    <a:srgbClr val="619ED2"/>
    <a:srgbClr val="F5FCF7"/>
    <a:srgbClr val="05B050"/>
    <a:srgbClr val="05B0F0"/>
    <a:srgbClr val="EB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39" autoAdjust="0"/>
  </p:normalViewPr>
  <p:slideViewPr>
    <p:cSldViewPr snapToGrid="0">
      <p:cViewPr varScale="1">
        <p:scale>
          <a:sx n="87" d="100"/>
          <a:sy n="87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856695"/>
            <a:ext cx="4526279" cy="28063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04297"/>
                </a:solidFill>
              </a:rPr>
              <a:t>Epigenetic regulation role of SUV420H in sexual dimorphism of adipose tissue and obesity</a:t>
            </a:r>
            <a:endParaRPr lang="it-IT" sz="3600" dirty="0">
              <a:solidFill>
                <a:srgbClr val="304297"/>
              </a:solidFill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CC5B5E63-7B2D-8A25-739F-15701FAEA0F0}"/>
              </a:ext>
            </a:extLst>
          </p:cNvPr>
          <p:cNvSpPr txBox="1">
            <a:spLocks/>
          </p:cNvSpPr>
          <p:nvPr/>
        </p:nvSpPr>
        <p:spPr>
          <a:xfrm>
            <a:off x="6629400" y="3874166"/>
            <a:ext cx="4526279" cy="467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013D6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F7BB11"/>
                </a:solidFill>
              </a:rPr>
              <a:t>Miguel García Angeriz</a:t>
            </a:r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BF00C433-D861-8B48-CD3C-040707C052DB}"/>
              </a:ext>
            </a:extLst>
          </p:cNvPr>
          <p:cNvSpPr txBox="1">
            <a:spLocks/>
          </p:cNvSpPr>
          <p:nvPr/>
        </p:nvSpPr>
        <p:spPr>
          <a:xfrm>
            <a:off x="6629400" y="4394446"/>
            <a:ext cx="4526279" cy="1740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013D6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400" b="0" dirty="0">
                <a:solidFill>
                  <a:srgbClr val="F7BB11"/>
                </a:solidFill>
              </a:rPr>
              <a:t>⁠I.R.C.C.S. Ospedale Galeazzi – Sant’Ambrogio</a:t>
            </a:r>
          </a:p>
          <a:p>
            <a:endParaRPr lang="it-IT" sz="2400" b="0" dirty="0">
              <a:solidFill>
                <a:srgbClr val="F7BB11"/>
              </a:solidFill>
            </a:endParaRPr>
          </a:p>
        </p:txBody>
      </p:sp>
      <p:pic>
        <p:nvPicPr>
          <p:cNvPr id="13" name="Immagine 1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31CF696B-6657-637F-F310-A60A3B6B3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369" y="4341180"/>
            <a:ext cx="1097045" cy="10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B74AC-AAD9-F5E6-F182-E947DBE1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97CC5A1-F76A-FB7C-3165-F2229346A5D6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0B041307-3664-5B62-FE01-FD37F214EEF7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359791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Risultati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40FC51F2-A24F-772D-AA9D-0A197EE2FEF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00769707-8D53-49BC-6613-BE55ACC430D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62C0913-6587-A5AE-280B-0FE2408D503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0BC193-1D6E-2E32-CC3F-93FA2BD85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232" y="1376076"/>
            <a:ext cx="6525536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1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84BF8-B39E-D9E4-09E4-0EF181359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64EB8AB1-8A44-6344-03B7-98126CB51125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7C28E698-CA18-72DD-4976-010EB856636C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1219200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Risultati</a:t>
            </a:r>
            <a:r>
              <a:rPr lang="es-ES" dirty="0"/>
              <a:t>: </a:t>
            </a:r>
            <a:r>
              <a:rPr lang="it-IT" sz="3200" dirty="0"/>
              <a:t>espressione nei controlli non obesi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CD4CE12-2085-A07F-3E93-DFB5B2800AC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D4E9A17-69FA-A11A-0971-487134B5F33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18699B97-AB0C-251B-24E2-6D8673EC294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B93037-9477-8720-52B3-215A8C210E11}"/>
              </a:ext>
            </a:extLst>
          </p:cNvPr>
          <p:cNvSpPr txBox="1"/>
          <p:nvPr/>
        </p:nvSpPr>
        <p:spPr>
          <a:xfrm>
            <a:off x="197072" y="1236729"/>
            <a:ext cx="6189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Dimorfismo sessuale nei soggetti non obesi</a:t>
            </a:r>
            <a:endParaRPr lang="it-IT" sz="24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CFDFD24-D9E9-BDE7-4D8D-62E78B6CF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72" y="2098442"/>
            <a:ext cx="1061380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soggetti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obesi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SUV420H1 e SUV420H2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sono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più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espressi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nelle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donne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rispetto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agli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uomini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PPAR</a:t>
            </a:r>
            <a:r>
              <a:rPr lang="es-ES" alt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-γ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mostra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un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andamento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opposto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maggiore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espressione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nei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maschi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soprattutto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nel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Le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differenze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sono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presenti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sia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nel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che nel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più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marcate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nel VAT.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58958D-0155-0788-A26E-5D5A0819F763}"/>
              </a:ext>
            </a:extLst>
          </p:cNvPr>
          <p:cNvSpPr txBox="1"/>
          <p:nvPr/>
        </p:nvSpPr>
        <p:spPr>
          <a:xfrm>
            <a:off x="2409081" y="4338485"/>
            <a:ext cx="61897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SUV420H ↔ PPAR-γ: </a:t>
            </a:r>
            <a:r>
              <a:rPr kumimoji="0" lang="es-ES" altLang="es-ES" sz="1800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relazione</a:t>
            </a:r>
            <a:r>
              <a:rPr kumimoji="0" lang="es-ES" altLang="es-E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inversa e </a:t>
            </a:r>
            <a:r>
              <a:rPr kumimoji="0" lang="es-ES" altLang="es-ES" sz="1800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sesso-dipendente</a:t>
            </a:r>
            <a:r>
              <a:rPr kumimoji="0" lang="es-ES" altLang="es-E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es-ES" altLang="es-ES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4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008D0-75D9-581D-66CF-93BA0CFE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E597AE0-027F-6CB9-636A-E932998D1C62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B0D5AE97-2A95-2BAD-F048-D4C69397671F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1219200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Risultati</a:t>
            </a:r>
            <a:r>
              <a:rPr lang="es-ES" dirty="0"/>
              <a:t>: </a:t>
            </a:r>
            <a:r>
              <a:rPr lang="it-IT" sz="3200" dirty="0"/>
              <a:t>pazienti obesi di sesso femminile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CDE66846-9705-0EEC-0787-A26B2121396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D44EBAC-94D2-3708-FBE5-56B26380240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2497F00-8A90-5C7B-45B7-859FCC92811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C5C501-4A75-8BFC-087F-9686779AA2DC}"/>
              </a:ext>
            </a:extLst>
          </p:cNvPr>
          <p:cNvSpPr txBox="1"/>
          <p:nvPr/>
        </p:nvSpPr>
        <p:spPr>
          <a:xfrm>
            <a:off x="197072" y="1236729"/>
            <a:ext cx="8955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Correlazione inversa SUV420H – PPAR-γ nelle donne obese</a:t>
            </a:r>
            <a:endParaRPr lang="it-IT" sz="24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03254D-F0B2-74F5-5B19-81E65E76B976}"/>
              </a:ext>
            </a:extLst>
          </p:cNvPr>
          <p:cNvSpPr txBox="1"/>
          <p:nvPr/>
        </p:nvSpPr>
        <p:spPr>
          <a:xfrm>
            <a:off x="2409081" y="4338485"/>
            <a:ext cx="61897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altLang="es-E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Aumento </a:t>
            </a:r>
            <a:r>
              <a:rPr lang="es-ES" altLang="es-E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SUV420H</a:t>
            </a:r>
            <a:r>
              <a:rPr lang="es-ES" altLang="es-E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→ </a:t>
            </a:r>
            <a:r>
              <a:rPr lang="es-ES" altLang="es-ES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Repressione</a:t>
            </a:r>
            <a:r>
              <a:rPr lang="es-ES" altLang="es-E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s-ES" altLang="es-E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PPAR-γ</a:t>
            </a:r>
            <a:r>
              <a:rPr lang="es-ES" altLang="es-E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→ </a:t>
            </a:r>
            <a:r>
              <a:rPr lang="es-ES" altLang="es-ES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Potenziale</a:t>
            </a:r>
            <a:r>
              <a:rPr lang="es-ES" altLang="es-E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adattamento</a:t>
            </a:r>
            <a:r>
              <a:rPr lang="es-ES" altLang="es-E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epigenetico</a:t>
            </a:r>
            <a:r>
              <a:rPr lang="es-ES" altLang="es-E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“</a:t>
            </a:r>
            <a:r>
              <a:rPr lang="es-ES" altLang="es-ES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protettivo</a:t>
            </a:r>
            <a:r>
              <a:rPr lang="es-ES" altLang="es-E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040946-6587-7B60-A840-1DDC0480F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72" y="2098442"/>
            <a:ext cx="105496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SUV420H1 e SUV420H2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risultano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significativamente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aumentati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nelle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donne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obese (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NMO e MSO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PPAR</a:t>
            </a:r>
            <a:r>
              <a:rPr lang="es-ES" alt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-γ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è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ridotto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sia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nel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che nel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Correlazione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inversa significativa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tra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SUV420H e PPAR-γ (solo nel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sesso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femminile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8151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FF8D2-57E9-CBEF-0B91-C69956F31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687A4D91-E23A-F156-6920-0B583EA97424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A566516F-82EE-0B70-54DA-28DCA1E09702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1219200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Risultati</a:t>
            </a:r>
            <a:r>
              <a:rPr lang="es-ES" dirty="0"/>
              <a:t>: </a:t>
            </a:r>
            <a:r>
              <a:rPr lang="it-IT" sz="3200" dirty="0"/>
              <a:t>pazienti obesi di sesso maschile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0079394-B935-4993-006C-ADEE13FA05C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8DC88AF-805D-B093-9D57-9602A11CA66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880CAF55-EC1A-7E56-BFA6-9FDE77C6C90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9FAE85-8077-F127-C992-4C5246696D35}"/>
              </a:ext>
            </a:extLst>
          </p:cNvPr>
          <p:cNvSpPr txBox="1"/>
          <p:nvPr/>
        </p:nvSpPr>
        <p:spPr>
          <a:xfrm>
            <a:off x="197072" y="1236729"/>
            <a:ext cx="9008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Assenza di correlazione SUV420H–PPAR-γ nei maschi obesi</a:t>
            </a:r>
            <a:endParaRPr lang="it-IT" sz="24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38824D-383E-D169-33C9-6DFE30630422}"/>
              </a:ext>
            </a:extLst>
          </p:cNvPr>
          <p:cNvSpPr txBox="1"/>
          <p:nvPr/>
        </p:nvSpPr>
        <p:spPr>
          <a:xfrm>
            <a:off x="2409081" y="4338485"/>
            <a:ext cx="61897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it-IT" altLang="es-E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Nessuna correlazione SUV420H ↔ PPAR-γ → assenza di controllo epigenetico sesso-specifico.</a:t>
            </a:r>
            <a:endParaRPr kumimoji="0" lang="es-ES" altLang="es-ES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68FDE8-CD87-824F-B263-B3ABDB8A6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72" y="1959943"/>
            <a:ext cx="690766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SUV420H1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aumenta solo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pazienti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NMO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invariato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negli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MSO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SUV420H2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mostra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variazioni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significative.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PPAR</a:t>
            </a:r>
            <a:r>
              <a:rPr lang="es-ES" alt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-γ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ridotto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entrambi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gruppi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obesi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(NMO e MSO).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Nel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riduzione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SUV420H e PPAR-γ solo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NMO.</a:t>
            </a:r>
          </a:p>
        </p:txBody>
      </p:sp>
    </p:spTree>
    <p:extLst>
      <p:ext uri="{BB962C8B-B14F-4D97-AF65-F5344CB8AC3E}">
        <p14:creationId xmlns:p14="http://schemas.microsoft.com/office/powerpoint/2010/main" val="199593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980BA-15B2-153A-9D19-BFDFBFD6F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7689CA9F-E3A1-CB9B-28EE-86E5EF210B61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D6C02BEB-2DB2-6F11-2692-C54CB2AB57FF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359791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Risultati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9CA24628-5177-E38D-C717-6C1C7942B44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2504B24-DCA9-6745-8480-88869C761C3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CFCDA53-9C00-A536-898E-82F9D781A8E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F09217-9964-D69E-1A7A-CD55CD6C7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75" y="1715935"/>
            <a:ext cx="938269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SUV420H1/2 ↑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nelle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donne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PPAR-γ ↓ →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correlazione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inversa significativa.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SUV420H1/2 ↔ PPAR-γ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indipendenti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negli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uomini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it-IT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Dimorfismo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sessuale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evidente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nella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regolazione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epigenetica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del metabolismo adiposo.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SUV420H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potrebbe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contribuire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diversa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suscettibilità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all’obesità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tra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sessi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F609D-B5ED-3FAD-62B7-9D366161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04" y="4417015"/>
            <a:ext cx="4857460" cy="15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6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2C6B4-5423-63C9-A7EA-68C0E2808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71B13CDF-0F59-8471-E293-D0BDD75DA8EE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F71C9E2B-9A70-6119-C326-5D644C3CABED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6165264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Prospettive</a:t>
            </a:r>
            <a:r>
              <a:rPr lang="es-ES" dirty="0"/>
              <a:t> future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5F9D1A0-BD71-6C76-5EAA-A08838C2092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3BD69AD-A336-7D91-8EAA-F9BB16E2825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C72E3657-CA32-CDEB-C01C-57675618B0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EAA6F-DB55-E367-6CFA-B25EADC2D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31" y="1443841"/>
            <a:ext cx="1142171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Confermare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risultati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coorti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più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ampie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e con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maggiore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bilanciamento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sesso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ed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età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per validare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il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ruolo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SUV420H nel dimorfismo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metabolico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Analizzare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il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profilo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epigenetico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completo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ChIP-seq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metilazione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globale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H4K20) per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definire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geni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target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downstream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SUV420H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nel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tessuto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adiposo.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Valutare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l’effetto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funzionale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dell’inibizione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farmacologica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SUV420H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cellule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adipose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umane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→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possibile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strategia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terapeutica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mirata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Integrare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dati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epigenetici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clinici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pazienti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bariatrici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per identificare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biomarcatori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predittivi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risposta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metabolica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chirurgia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Studiare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il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legame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SUV420H – PPAR-γ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altri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tessuti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metabolici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fegato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muscolo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microbiota)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comprendere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l’impatto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sistemico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del dimorfismo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sessuale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20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90A70-6D34-6491-AAFC-626D6E252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A591A258-1BAF-2DA5-4FA5-A8B0D030B03E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71835759-C248-BF0A-8951-C188D7522AA3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6165264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Riflessioni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3803DA0-7C23-4A34-C3AC-1278DE0F8B7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99CAE8B-44BB-DE51-644E-FEAFBFA4D84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FDD1FAB-7E55-5CFA-BAB2-BB0DBE2B11A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BAD9E0-C68F-83EB-8ACC-BA914D0F53EB}"/>
              </a:ext>
            </a:extLst>
          </p:cNvPr>
          <p:cNvSpPr txBox="1"/>
          <p:nvPr/>
        </p:nvSpPr>
        <p:spPr>
          <a:xfrm>
            <a:off x="324720" y="1263761"/>
            <a:ext cx="6189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“Le donne mostrano una prevalenza leggermente superiore di obesità, ma anche una maggiore propensione a cercare soluzioni terapeutiche, compresa la chirurgia bariatrica.”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E27E64-B5E7-A440-1B6B-6AF2991C4789}"/>
              </a:ext>
            </a:extLst>
          </p:cNvPr>
          <p:cNvSpPr txBox="1"/>
          <p:nvPr/>
        </p:nvSpPr>
        <p:spPr>
          <a:xfrm>
            <a:off x="348016" y="2824730"/>
            <a:ext cx="61897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“Dal punto di vista biologico, le donne accumulano prevalentemente grasso sottocutaneo, mentre gli uomini tendono ad accumulare grasso viscerale, metabolicamente più attivo ma meno visibile: questo può influenzare la percezione del problema e la richiesta di intervento.”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2584CA-3379-A34F-873A-98B509BAC532}"/>
              </a:ext>
            </a:extLst>
          </p:cNvPr>
          <p:cNvSpPr txBox="1"/>
          <p:nvPr/>
        </p:nvSpPr>
        <p:spPr>
          <a:xfrm>
            <a:off x="5677496" y="2212889"/>
            <a:ext cx="6189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“Le donne presentano una maggiore flessibilità metabolica e una risposta più favorevole agli interventi bariatrici, probabilmente legata a meccanismi ormonali ed epigenetici sesso-specifici.”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C2B9DC-38FB-5BF3-AB0C-886D6D287442}"/>
              </a:ext>
            </a:extLst>
          </p:cNvPr>
          <p:cNvSpPr txBox="1"/>
          <p:nvPr/>
        </p:nvSpPr>
        <p:spPr>
          <a:xfrm>
            <a:off x="3001108" y="4662698"/>
            <a:ext cx="6189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“La diversa distribuzione del grasso corporeo, modulata da fattori ormonali ed epigenetici come SUV420H, potrebbe contribuire alle differenti traiettorie metaboliche dopo chirurgia.”</a:t>
            </a:r>
          </a:p>
        </p:txBody>
      </p:sp>
    </p:spTree>
    <p:extLst>
      <p:ext uri="{BB962C8B-B14F-4D97-AF65-F5344CB8AC3E}">
        <p14:creationId xmlns:p14="http://schemas.microsoft.com/office/powerpoint/2010/main" val="22241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9925" y="993422"/>
            <a:ext cx="4526280" cy="961044"/>
          </a:xfrm>
        </p:spPr>
        <p:txBody>
          <a:bodyPr/>
          <a:lstStyle/>
          <a:p>
            <a:pPr algn="ctr"/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Grazie</a:t>
            </a:r>
          </a:p>
        </p:txBody>
      </p:sp>
      <p:pic>
        <p:nvPicPr>
          <p:cNvPr id="4" name="Immagine 3" descr="Immagine che contiene vestiti, persona, uomo, abito&#10;&#10;Il contenuto generato dall'IA potrebbe non essere corretto.">
            <a:extLst>
              <a:ext uri="{FF2B5EF4-FFF2-40B4-BE49-F238E27FC236}">
                <a16:creationId xmlns:a16="http://schemas.microsoft.com/office/drawing/2014/main" id="{D0BC7964-6458-BBD8-3D4B-5D746A589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43" y="2099733"/>
            <a:ext cx="5847645" cy="43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FB878-D4BC-B401-5481-12F0ED4D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4F3A42A-AD5A-6EAA-EA1B-23305C830361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16776050-8851-5AE1-C187-75625C6E44D9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359791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Background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459D4AE2-6AD6-6421-CA7B-EDFD465B7A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C1A8D63-B8F0-41A4-65CA-C6B56709370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AB1B0C7-0D84-6AFB-19BE-208CF54DCBE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B156A4E-F3E1-5C2A-FC64-E78211B3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11" y="1463609"/>
            <a:ext cx="675383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L’obesità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mostra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importanti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differenze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tra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uomini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donne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donne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presentano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una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maggiore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flessibilità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metabolica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protezione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cardiovascolare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basi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molecolari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queste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differenze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restano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poco comprese.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L’epigenetica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può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modulare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l’attività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genica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risposta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stimoli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ambientali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170D5DF-77AA-2B20-5471-D1D1AA6A8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243" y="3938485"/>
            <a:ext cx="3364726" cy="209397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CD57DA0-9AFF-CFDE-9F75-979AF3C67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53" y="1263761"/>
            <a:ext cx="5038236" cy="37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02AA7-8E9E-202E-5089-06339FB8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591DB196-13E4-3345-C254-E7FCA3406918}"/>
              </a:ext>
            </a:extLst>
          </p:cNvPr>
          <p:cNvSpPr/>
          <p:nvPr/>
        </p:nvSpPr>
        <p:spPr>
          <a:xfrm>
            <a:off x="0" y="1"/>
            <a:ext cx="12192000" cy="881806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5D10FFCE-F545-A9E3-703D-EC15D107220E}"/>
              </a:ext>
            </a:extLst>
          </p:cNvPr>
          <p:cNvSpPr txBox="1">
            <a:spLocks/>
          </p:cNvSpPr>
          <p:nvPr/>
        </p:nvSpPr>
        <p:spPr>
          <a:xfrm>
            <a:off x="0" y="87177"/>
            <a:ext cx="359791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Background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08DF643-1B88-C8C9-5D92-0E31B0E7E32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42A20AC-BB42-4EF5-4EDF-B820DF8BA3D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12E232B6-AA95-405A-5BE1-C2536430A3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E1F334-0C2C-C2C7-A197-46C4C936C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899" y="1421395"/>
            <a:ext cx="6666448" cy="44770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74D324E-2837-31B3-0809-57CB58685ACA}"/>
              </a:ext>
            </a:extLst>
          </p:cNvPr>
          <p:cNvSpPr txBox="1"/>
          <p:nvPr/>
        </p:nvSpPr>
        <p:spPr>
          <a:xfrm>
            <a:off x="218583" y="1197226"/>
            <a:ext cx="4505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EPIGENETICA: </a:t>
            </a:r>
            <a:r>
              <a:rPr lang="it-IT" sz="1600" dirty="0">
                <a:latin typeface="Helvetica" panose="020B0604020202020204" pitchFamily="34" charset="0"/>
                <a:cs typeface="Helvetica" panose="020B0604020202020204" pitchFamily="34" charset="0"/>
              </a:rPr>
              <a:t>scienza che studia come fattori esterni come lo stile di vita, la dieta e lo stress possono influenzare l'espressione dei geni senza però modificarne la sequenza del DNA.</a:t>
            </a:r>
          </a:p>
        </p:txBody>
      </p:sp>
      <p:pic>
        <p:nvPicPr>
          <p:cNvPr id="5" name="Immagine 5136">
            <a:extLst>
              <a:ext uri="{FF2B5EF4-FFF2-40B4-BE49-F238E27FC236}">
                <a16:creationId xmlns:a16="http://schemas.microsoft.com/office/drawing/2014/main" id="{3F2B63F9-861F-88E4-E179-B80045EEC7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2" y="2661750"/>
            <a:ext cx="4199537" cy="28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D13F7-4B75-118B-776C-D92B7D07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E4581572-C1E5-56C5-FEEE-81AD0C48CC16}"/>
              </a:ext>
            </a:extLst>
          </p:cNvPr>
          <p:cNvSpPr/>
          <p:nvPr/>
        </p:nvSpPr>
        <p:spPr>
          <a:xfrm>
            <a:off x="0" y="0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873FD41A-721E-0D70-5BBB-AF360051865C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359791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Background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DC9F8B5-22FB-58AE-EFC2-75930BFF09D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F2469F6-F7FA-9A3A-A26E-43611EC6889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8940F801-F7D5-2447-0539-884977879B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7FC45F-390A-45B5-490E-4F8C7A635AC1}"/>
              </a:ext>
            </a:extLst>
          </p:cNvPr>
          <p:cNvSpPr txBox="1"/>
          <p:nvPr/>
        </p:nvSpPr>
        <p:spPr>
          <a:xfrm>
            <a:off x="307136" y="1263761"/>
            <a:ext cx="62073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Il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recettore attivato dai proliferatori dei perossisomi gamma (PPAR-γ)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, è un fattore cruciale nella formazione delle cellule adipose, nell’elaborazione del glucosio e nella produzione dei lipidi, svolge un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ruolo essenziale nell’insorgenza dell’obesità.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4D2657-32EB-0B7C-1FD5-1E59B3F0A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36" y="3011319"/>
            <a:ext cx="4522672" cy="26128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F915A2-0624-8C64-FBCF-5DDA03851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800" y="1840466"/>
            <a:ext cx="4772843" cy="3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7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3D7C0-A500-341F-84B4-39CB253C3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58E04E94-3EC3-023C-DE9B-1ADD93507331}"/>
              </a:ext>
            </a:extLst>
          </p:cNvPr>
          <p:cNvSpPr/>
          <p:nvPr/>
        </p:nvSpPr>
        <p:spPr>
          <a:xfrm>
            <a:off x="0" y="0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7DB5CF80-24DC-A33E-16E3-BC4A7D7AA5C6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359791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Background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0086146-7923-8F50-3759-5993E96E46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42ABD49-F8D9-CF7C-9C12-B582C26AF82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78FFDED-A01F-B5A4-590A-A1B834C0671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B72ECA-9C51-A998-DAC8-416C3B31A9F0}"/>
              </a:ext>
            </a:extLst>
          </p:cNvPr>
          <p:cNvSpPr txBox="1"/>
          <p:nvPr/>
        </p:nvSpPr>
        <p:spPr>
          <a:xfrm>
            <a:off x="307136" y="1263761"/>
            <a:ext cx="1128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SUV420H1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SUV420H2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sono metiltransferasi istoniche che catalizzano l’aggiunta di gruppi di e-trimetilici alla lisina 20 dell’istone H4,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provocando la soppressione dell’espressione genica.</a:t>
            </a:r>
          </a:p>
        </p:txBody>
      </p:sp>
      <p:sp>
        <p:nvSpPr>
          <p:cNvPr id="2" name="CasellaDiTesto 9">
            <a:extLst>
              <a:ext uri="{FF2B5EF4-FFF2-40B4-BE49-F238E27FC236}">
                <a16:creationId xmlns:a16="http://schemas.microsoft.com/office/drawing/2014/main" id="{6C3E69FE-CDAB-4E0E-2D52-4551C18A1B76}"/>
              </a:ext>
            </a:extLst>
          </p:cNvPr>
          <p:cNvSpPr txBox="1"/>
          <p:nvPr/>
        </p:nvSpPr>
        <p:spPr>
          <a:xfrm>
            <a:off x="5677497" y="2101422"/>
            <a:ext cx="6257750" cy="962571"/>
          </a:xfrm>
          <a:prstGeom prst="rect">
            <a:avLst/>
          </a:prstGeom>
          <a:ln>
            <a:solidFill>
              <a:srgbClr val="DBEAF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Pedrotti S, et al. The Suv420h histone methyltransferases regulate PPAR-</a:t>
            </a:r>
            <a:r>
              <a:rPr lang="el-GR" i="1" dirty="0">
                <a:solidFill>
                  <a:srgbClr val="000000"/>
                </a:solidFill>
                <a:latin typeface="Cambria" panose="02040503050406030204" pitchFamily="18" charset="0"/>
              </a:rPr>
              <a:t>γ 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and energy expenditure in response to environmental stimuli. </a:t>
            </a:r>
            <a:r>
              <a:rPr lang="it-IT" dirty="0"/>
              <a:t>Sci </a:t>
            </a:r>
            <a:r>
              <a:rPr lang="it-IT" dirty="0" err="1"/>
              <a:t>Adv</a:t>
            </a:r>
            <a:r>
              <a:rPr lang="it-IT" dirty="0"/>
              <a:t>. 2019 </a:t>
            </a:r>
            <a:r>
              <a:rPr lang="it-IT" dirty="0" err="1"/>
              <a:t>Apr</a:t>
            </a:r>
            <a:r>
              <a:rPr lang="it-IT" dirty="0"/>
              <a:t> 17;5(4):eaav1472.</a:t>
            </a:r>
            <a:endParaRPr lang="en-US" sz="1800" b="0" i="1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8BB6D9-BC2A-13E0-7012-6625436DB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099" y="1910092"/>
            <a:ext cx="4257552" cy="419407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31D0C98-EE7E-538E-8A15-6B429ECB9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01414"/>
            <a:ext cx="551749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È interessante notare che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SUV420H1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SUV420H2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mostrano un’espressione differente tra i sessi.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s-E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493F6-3039-CAFD-6025-2119E7AE4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64B084CF-5811-DC6D-CA5B-C535A6F953F9}"/>
              </a:ext>
            </a:extLst>
          </p:cNvPr>
          <p:cNvSpPr/>
          <p:nvPr/>
        </p:nvSpPr>
        <p:spPr>
          <a:xfrm>
            <a:off x="0" y="0"/>
            <a:ext cx="5017477" cy="6084277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453DD5FC-6DC5-CE15-9697-26F947B62F70}"/>
              </a:ext>
            </a:extLst>
          </p:cNvPr>
          <p:cNvSpPr txBox="1">
            <a:spLocks/>
          </p:cNvSpPr>
          <p:nvPr/>
        </p:nvSpPr>
        <p:spPr>
          <a:xfrm>
            <a:off x="669290" y="1991395"/>
            <a:ext cx="326263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pPr algn="ctr"/>
            <a:r>
              <a:rPr lang="en-US" dirty="0" err="1"/>
              <a:t>Ipotesi</a:t>
            </a:r>
            <a:endParaRPr lang="it-IT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451FCA7C-979B-7F34-13FB-3C8F820CF89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388330" y="564344"/>
            <a:ext cx="4743610" cy="4262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L'espressione e/o l'attività di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SUV420H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potrebbe costituire un nesso tra gli stimoli ambientali e la regolazione epigenetica del metabolismo.</a:t>
            </a:r>
          </a:p>
          <a:p>
            <a:pPr marL="0" indent="0" algn="ctr">
              <a:buNone/>
            </a:pPr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Le proteine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SUV420H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possono avere un ruolo nel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dimorfismo sessuale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osservato nella regolazione di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PPAR-γ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, nell’attività metabolica e nella suscettibilità all’obesità.</a:t>
            </a:r>
          </a:p>
          <a:p>
            <a:pPr indent="9525"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206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1F2FC-89F1-F8AB-1BD5-130FE02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C4DA249-9270-F616-C75C-D9D42851B7B9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5CCE3A5D-96AA-5088-A067-8D99AFF03E9C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359791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Metodi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92FEB0CF-9447-B120-7DD6-409749A864A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EE6326E-6977-32D8-E51B-8E035C7A375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8AE3ED-267B-4CF8-65B6-827068A2A8E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A5AE19-84AC-5DF4-0C59-7B0E1B8DA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41" y="1134165"/>
            <a:ext cx="6187359" cy="47300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7B3851-93BF-0EAF-BC32-5696E6932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500" y="1263761"/>
            <a:ext cx="567769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CB6D0-701B-656F-75ED-3DB658BC7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364D99E8-66B8-F449-8C35-8CA6215BE779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48F428D0-8732-D8FC-1EF1-A0C7AC9C44AF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359791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Metodi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C04CB61-6AE2-2814-4CDC-6B8C787FF6C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01A887D1-69CC-6032-DEC8-62E725A9F31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7BFAA54-18BA-D1F3-C0CB-ACBCA163B6A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graphicFrame>
        <p:nvGraphicFramePr>
          <p:cNvPr id="6" name="Tabella 4">
            <a:extLst>
              <a:ext uri="{FF2B5EF4-FFF2-40B4-BE49-F238E27FC236}">
                <a16:creationId xmlns:a16="http://schemas.microsoft.com/office/drawing/2014/main" id="{B3711A89-02FA-DED6-CB85-C482B0E60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07097"/>
              </p:ext>
            </p:extLst>
          </p:nvPr>
        </p:nvGraphicFramePr>
        <p:xfrm>
          <a:off x="1703512" y="983206"/>
          <a:ext cx="8784976" cy="4960319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752876289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753800495"/>
                    </a:ext>
                  </a:extLst>
                </a:gridCol>
              </a:tblGrid>
              <a:tr h="435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GRUPPO A (NMO)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GRUPPO B (MSO)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49972"/>
                  </a:ext>
                </a:extLst>
              </a:tr>
              <a:tr h="435475"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Criteri di inclusione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76971"/>
                  </a:ext>
                </a:extLst>
              </a:tr>
              <a:tr h="43547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BMI≥35 kg/m²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BMI≥40 kg/m²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56409"/>
                  </a:ext>
                </a:extLst>
              </a:tr>
              <a:tr h="43547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Età compresa tra 18-65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Età compresa tra 18-65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668089"/>
                  </a:ext>
                </a:extLst>
              </a:tr>
              <a:tr h="43547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Idonei al trattamento di chirurgia bariatrica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Idonei al trattamento di chirurgia bariatrica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47031"/>
                  </a:ext>
                </a:extLst>
              </a:tr>
              <a:tr h="43783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Affetti da sindrome metabolica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 affetti da DMT2, ipertensione, dislipidemia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88008"/>
                  </a:ext>
                </a:extLst>
              </a:tr>
              <a:tr h="435475"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Criteri di esclusione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067024"/>
                  </a:ext>
                </a:extLst>
              </a:tr>
              <a:tr h="43547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Problematiche renali e/o epatiche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Problematiche renali e/o epatiche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002019"/>
                  </a:ext>
                </a:extLst>
              </a:tr>
              <a:tr h="43783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Presenza di malattie croniche all’apparato digerente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Presenza di malattie croniche all’apparato digerente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72409"/>
                  </a:ext>
                </a:extLst>
              </a:tr>
              <a:tr h="43783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Presenza di patologie endocrine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Presenza di patologie endocrine</a:t>
                      </a:r>
                    </a:p>
                    <a:p>
                      <a:pPr algn="ctr"/>
                      <a:endParaRPr lang="it-IT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897904"/>
                  </a:ext>
                </a:extLst>
              </a:tr>
              <a:tr h="43783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Problematiche psicologiche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Problematiche psicologiche</a:t>
                      </a:r>
                    </a:p>
                    <a:p>
                      <a:pPr algn="ctr"/>
                      <a:endParaRPr lang="it-IT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47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60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70F2-16CA-D98F-DFC7-1278DF9F9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710C16D4-E714-C922-CAD5-79A0FEFEAD7C}"/>
              </a:ext>
            </a:extLst>
          </p:cNvPr>
          <p:cNvSpPr/>
          <p:nvPr/>
        </p:nvSpPr>
        <p:spPr>
          <a:xfrm>
            <a:off x="0" y="-18351"/>
            <a:ext cx="12192000" cy="993531"/>
          </a:xfrm>
          <a:prstGeom prst="rect">
            <a:avLst/>
          </a:prstGeom>
          <a:solidFill>
            <a:srgbClr val="EEB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id="{C4F9E329-BF24-6656-5F09-AF2BE6742E79}"/>
              </a:ext>
            </a:extLst>
          </p:cNvPr>
          <p:cNvSpPr txBox="1">
            <a:spLocks/>
          </p:cNvSpPr>
          <p:nvPr/>
        </p:nvSpPr>
        <p:spPr>
          <a:xfrm>
            <a:off x="-69264" y="216774"/>
            <a:ext cx="3597910" cy="20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Metodi</a:t>
            </a:r>
            <a:endParaRPr lang="it-IT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4283F8B-9229-225F-2D5E-720459E8F1E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37800" y="846935"/>
            <a:ext cx="4204788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D16E3DA2-6C57-AE60-336A-3394D11E9F6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14504" y="1612725"/>
            <a:ext cx="5793306" cy="57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C2825003-CA75-FD1A-D5B0-52E41929C4E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86856" y="2436363"/>
            <a:ext cx="5135854" cy="2843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lnSpc>
                <a:spcPct val="120000"/>
              </a:lnSpc>
              <a:buNone/>
            </a:pPr>
            <a:endParaRPr lang="en-US" sz="2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74C4F5-6A21-6357-22E6-D37ECD407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228" y="1210305"/>
            <a:ext cx="6895544" cy="47939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8C5716-584E-7031-CE52-367F73F252D5}"/>
              </a:ext>
            </a:extLst>
          </p:cNvPr>
          <p:cNvSpPr txBox="1"/>
          <p:nvPr/>
        </p:nvSpPr>
        <p:spPr>
          <a:xfrm>
            <a:off x="3882195" y="639763"/>
            <a:ext cx="7640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Analizzati separatamente per sesso e per tipo di tessuto (SAT vs. VAT).</a:t>
            </a:r>
          </a:p>
        </p:txBody>
      </p:sp>
    </p:spTree>
    <p:extLst>
      <p:ext uri="{BB962C8B-B14F-4D97-AF65-F5344CB8AC3E}">
        <p14:creationId xmlns:p14="http://schemas.microsoft.com/office/powerpoint/2010/main" val="3842019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US_ID" val="header_2"/>
</p:tagLst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676</TotalTime>
  <Words>878</Words>
  <Application>Microsoft Office PowerPoint</Application>
  <PresentationFormat>Panorámica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Helvetica</vt:lpstr>
      <vt:lpstr>Wingdings</vt:lpstr>
      <vt:lpstr>RetrospectVTI</vt:lpstr>
      <vt:lpstr>Epigenetic regulation role of SUV420H in sexual dimorphism of adipose tissue and obesity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Miguel García-Angeriz</cp:lastModifiedBy>
  <cp:revision>22</cp:revision>
  <dcterms:created xsi:type="dcterms:W3CDTF">2022-02-27T17:36:31Z</dcterms:created>
  <dcterms:modified xsi:type="dcterms:W3CDTF">2025-10-27T21:13:13Z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